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pPr/>
              <a:t>6/5/2024</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 val="144762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 val="410537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 val="294914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60943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23979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2351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71176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35005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 val="400105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7614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pPr/>
              <a:t>6/5/2024</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4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6/5/2024</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a:t>
            </a:fld>
            <a:endParaRPr lang="en-US" dirty="0"/>
          </a:p>
        </p:txBody>
      </p:sp>
    </p:spTree>
    <p:extLst>
      <p:ext uri="{BB962C8B-B14F-4D97-AF65-F5344CB8AC3E}">
        <p14:creationId xmlns:p14="http://schemas.microsoft.com/office/powerpoint/2010/main" xmlns="" val="336440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4F87819-B70D-4927-B657-7D175613F9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DCB3820D-C773-4632-9F79-C890E1B2B5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Bowl of cereal">
            <a:extLst>
              <a:ext uri="{FF2B5EF4-FFF2-40B4-BE49-F238E27FC236}">
                <a16:creationId xmlns:a16="http://schemas.microsoft.com/office/drawing/2014/main" xmlns="" id="{0DDD829F-031B-4065-9A62-AD8DB35A19A2}"/>
              </a:ext>
            </a:extLst>
          </p:cNvPr>
          <p:cNvPicPr>
            <a:picLocks noChangeAspect="1"/>
          </p:cNvPicPr>
          <p:nvPr/>
        </p:nvPicPr>
        <p:blipFill rotWithShape="1">
          <a:blip r:embed="rId2" cstate="print">
            <a:alphaModFix amt="55000"/>
          </a:blip>
          <a:srcRect t="19606" r="-2" b="9461"/>
          <a:stretch/>
        </p:blipFill>
        <p:spPr>
          <a:xfrm>
            <a:off x="20" y="0"/>
            <a:ext cx="12191999" cy="617766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p:cNvSpPr>
            <a:spLocks noGrp="1"/>
          </p:cNvSpPr>
          <p:nvPr>
            <p:ph type="ctrTitle"/>
          </p:nvPr>
        </p:nvSpPr>
        <p:spPr>
          <a:xfrm>
            <a:off x="1195904" y="1126849"/>
            <a:ext cx="9797144" cy="2474349"/>
          </a:xfrm>
        </p:spPr>
        <p:txBody>
          <a:bodyPr>
            <a:normAutofit/>
          </a:bodyPr>
          <a:lstStyle/>
          <a:p>
            <a:pPr algn="ctr"/>
            <a:r>
              <a:rPr lang="ro-RO" sz="4300" dirty="0">
                <a:solidFill>
                  <a:schemeClr val="bg1"/>
                </a:solidFill>
              </a:rPr>
              <a:t>ERASMUS </a:t>
            </a:r>
            <a:br>
              <a:rPr lang="ro-RO" sz="4300" dirty="0">
                <a:solidFill>
                  <a:schemeClr val="bg1"/>
                </a:solidFill>
              </a:rPr>
            </a:br>
            <a:r>
              <a:rPr lang="ro-RO" sz="4300" dirty="0">
                <a:solidFill>
                  <a:schemeClr val="bg1"/>
                </a:solidFill>
              </a:rPr>
              <a:t>,,CIBO IN CIRCOLO:UN NUOVO PARADIGMA”</a:t>
            </a:r>
            <a:endParaRPr lang="en-US" sz="4300" dirty="0">
              <a:solidFill>
                <a:schemeClr val="bg1"/>
              </a:solidFill>
            </a:endParaRPr>
          </a:p>
        </p:txBody>
      </p:sp>
      <p:sp>
        <p:nvSpPr>
          <p:cNvPr id="13" name="Rectangle 6">
            <a:extLst>
              <a:ext uri="{FF2B5EF4-FFF2-40B4-BE49-F238E27FC236}">
                <a16:creationId xmlns:a16="http://schemas.microsoft.com/office/drawing/2014/main" xmlns="" id="{DCB8EB4B-AFE9-41E8-95B0-F246E5740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DA12990-3A9C-D249-B159-CE1B0C8A7281}"/>
              </a:ext>
            </a:extLst>
          </p:cNvPr>
          <p:cNvSpPr txBox="1"/>
          <p:nvPr/>
        </p:nvSpPr>
        <p:spPr>
          <a:xfrm rot="10800000" flipH="1" flipV="1">
            <a:off x="1497195" y="4066327"/>
            <a:ext cx="6006756" cy="1323439"/>
          </a:xfrm>
          <a:prstGeom prst="rect">
            <a:avLst/>
          </a:prstGeom>
          <a:noFill/>
        </p:spPr>
        <p:txBody>
          <a:bodyPr wrap="square" rtlCol="0">
            <a:spAutoFit/>
          </a:bodyPr>
          <a:lstStyle/>
          <a:p>
            <a:pPr algn="l"/>
            <a:r>
              <a:rPr lang="ro-RO" sz="2000" b="1" dirty="0">
                <a:solidFill>
                  <a:schemeClr val="bg1"/>
                </a:solidFill>
                <a:latin typeface="Aharoni" panose="02010803020104030203" pitchFamily="2" charset="-79"/>
                <a:cs typeface="Aharoni" panose="02010803020104030203" pitchFamily="2" charset="-79"/>
              </a:rPr>
              <a:t>Bejenaru Bianca Naama</a:t>
            </a:r>
          </a:p>
          <a:p>
            <a:pPr algn="l"/>
            <a:r>
              <a:rPr lang="ro-RO" sz="2000" b="1" dirty="0">
                <a:solidFill>
                  <a:schemeClr val="bg1"/>
                </a:solidFill>
                <a:latin typeface="Aharoni" panose="02010803020104030203" pitchFamily="2" charset="-79"/>
                <a:cs typeface="Aharoni" panose="02010803020104030203" pitchFamily="2" charset="-79"/>
              </a:rPr>
              <a:t>Dabija Isabela </a:t>
            </a:r>
          </a:p>
          <a:p>
            <a:pPr algn="l"/>
            <a:r>
              <a:rPr lang="ro-RO" sz="2000" b="1" dirty="0">
                <a:solidFill>
                  <a:schemeClr val="bg1"/>
                </a:solidFill>
                <a:latin typeface="Aharoni" panose="02010803020104030203" pitchFamily="2" charset="-79"/>
                <a:cs typeface="Aharoni" panose="02010803020104030203" pitchFamily="2" charset="-79"/>
              </a:rPr>
              <a:t>Perju Catalin </a:t>
            </a:r>
          </a:p>
          <a:p>
            <a:pPr algn="l"/>
            <a:r>
              <a:rPr lang="ro-RO" sz="2000" b="1" dirty="0">
                <a:solidFill>
                  <a:schemeClr val="bg1"/>
                </a:solidFill>
                <a:latin typeface="Aharoni" panose="02010803020104030203" pitchFamily="2" charset="-79"/>
                <a:cs typeface="Aharoni" panose="02010803020104030203" pitchFamily="2" charset="-79"/>
              </a:rPr>
              <a:t>Jugaru Emanuel</a:t>
            </a:r>
            <a:endParaRPr lang="en-US" sz="2000" b="1" dirty="0">
              <a:solidFill>
                <a:schemeClr val="bg1"/>
              </a:solidFill>
              <a:latin typeface="Aharoni" panose="02010803020104030203" pitchFamily="2" charset="-79"/>
              <a:cs typeface="Aharoni" panose="02010803020104030203" pitchFamily="2" charset="-79"/>
            </a:endParaRPr>
          </a:p>
        </p:txBody>
      </p:sp>
      <p:pic>
        <p:nvPicPr>
          <p:cNvPr id="8" name="Picture 7" descr="logosbeneficaireserasmusleft_en"/>
          <p:cNvPicPr/>
          <p:nvPr/>
        </p:nvPicPr>
        <p:blipFill>
          <a:blip r:embed="rId3" cstate="print"/>
          <a:srcRect l="26543" r="2606"/>
          <a:stretch>
            <a:fillRect/>
          </a:stretch>
        </p:blipFill>
        <p:spPr bwMode="auto">
          <a:xfrm>
            <a:off x="9551670" y="0"/>
            <a:ext cx="2640330" cy="824329"/>
          </a:xfrm>
          <a:prstGeom prst="rect">
            <a:avLst/>
          </a:prstGeom>
          <a:noFill/>
          <a:ln w="9525">
            <a:noFill/>
            <a:miter lim="800000"/>
            <a:headEnd/>
            <a:tailEnd/>
          </a:ln>
        </p:spPr>
      </p:pic>
    </p:spTree>
    <p:extLst>
      <p:ext uri="{BB962C8B-B14F-4D97-AF65-F5344CB8AC3E}">
        <p14:creationId xmlns:p14="http://schemas.microsoft.com/office/powerpoint/2010/main" xmlns="" val="364950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45DEEED-BE3A-4307-800A-45F555B51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F5C73706-35AD-4797-B796-D806B8FE5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80AF45"/>
          </a:solidFill>
          <a:ln w="6857" cap="flat">
            <a:noFill/>
            <a:prstDash val="solid"/>
            <a:miter/>
          </a:ln>
        </p:spPr>
        <p:txBody>
          <a:bodyPr wrap="square" rtlCol="0" anchor="ctr">
            <a:noAutofit/>
          </a:bodyPr>
          <a:lstStyle/>
          <a:p>
            <a:endParaRPr lang="en-US"/>
          </a:p>
        </p:txBody>
      </p:sp>
      <p:sp>
        <p:nvSpPr>
          <p:cNvPr id="2" name="Title"/>
          <p:cNvSpPr>
            <a:spLocks noGrp="1"/>
          </p:cNvSpPr>
          <p:nvPr>
            <p:ph type="ctrTitle"/>
          </p:nvPr>
        </p:nvSpPr>
        <p:spPr>
          <a:xfrm>
            <a:off x="391888" y="-621744"/>
            <a:ext cx="3182112" cy="5568696"/>
          </a:xfrm>
        </p:spPr>
        <p:txBody>
          <a:bodyPr>
            <a:normAutofit/>
          </a:bodyPr>
          <a:lstStyle/>
          <a:p>
            <a:r>
              <a:rPr lang="en-US" sz="6600" dirty="0" err="1">
                <a:solidFill>
                  <a:srgbClr val="FFFFFF"/>
                </a:solidFill>
              </a:rPr>
              <a:t>Oltenia</a:t>
            </a:r>
            <a:endParaRPr lang="en-US" sz="6600" dirty="0">
              <a:solidFill>
                <a:srgbClr val="FFFFFF"/>
              </a:solidFill>
            </a:endParaRPr>
          </a:p>
        </p:txBody>
      </p:sp>
      <p:sp>
        <p:nvSpPr>
          <p:cNvPr id="3" name="Content Placeholder"/>
          <p:cNvSpPr>
            <a:spLocks noGrp="1"/>
          </p:cNvSpPr>
          <p:nvPr>
            <p:ph idx="1"/>
          </p:nvPr>
        </p:nvSpPr>
        <p:spPr>
          <a:xfrm>
            <a:off x="5006294" y="1277850"/>
            <a:ext cx="7142761" cy="4302300"/>
          </a:xfrm>
        </p:spPr>
        <p:txBody>
          <a:bodyPr anchor="ctr">
            <a:normAutofit fontScale="85000" lnSpcReduction="10000"/>
          </a:bodyPr>
          <a:lstStyle/>
          <a:p>
            <a:pPr marL="0" indent="0">
              <a:buNone/>
            </a:pPr>
            <a:r>
              <a:rPr lang="en-US" b="1" dirty="0">
                <a:latin typeface="Abadi" panose="020B0604020104020204" pitchFamily="34" charset="0"/>
                <a:cs typeface="Aharoni" panose="02010803020104030203" pitchFamily="2" charset="-79"/>
              </a:rPr>
              <a:t>	 </a:t>
            </a:r>
            <a:r>
              <a:rPr lang="en-US" b="1" dirty="0">
                <a:solidFill>
                  <a:schemeClr val="accent1">
                    <a:lumMod val="75000"/>
                  </a:schemeClr>
                </a:solidFill>
                <a:latin typeface="Abadi" panose="020B0604020104020204" pitchFamily="34" charset="0"/>
                <a:cs typeface="Aharoni" panose="02010803020104030203" pitchFamily="2" charset="-79"/>
              </a:rPr>
              <a:t>In </a:t>
            </a:r>
            <a:r>
              <a:rPr lang="en-US" b="1" dirty="0" err="1">
                <a:solidFill>
                  <a:schemeClr val="accent1">
                    <a:lumMod val="75000"/>
                  </a:schemeClr>
                </a:solidFill>
                <a:latin typeface="Abadi" panose="020B0604020104020204" pitchFamily="34" charset="0"/>
                <a:cs typeface="Aharoni" panose="02010803020104030203" pitchFamily="2" charset="-79"/>
              </a:rPr>
              <a:t>Oltenia</a:t>
            </a:r>
            <a:r>
              <a:rPr lang="en-US" b="1" dirty="0">
                <a:solidFill>
                  <a:schemeClr val="accent1">
                    <a:lumMod val="75000"/>
                  </a:schemeClr>
                </a:solidFill>
                <a:latin typeface="Abadi" panose="020B0604020104020204" pitchFamily="34" charset="0"/>
                <a:cs typeface="Aharoni" panose="02010803020104030203" pitchFamily="2" charset="-79"/>
              </a:rPr>
              <a:t> coexist people for whom the tradition meant something almost sacred, with rules of Christian goodwill, with well-defined habits and ordinances and respected with holiness</a:t>
            </a:r>
            <a:r>
              <a:rPr lang="ro-RO" b="1" dirty="0">
                <a:solidFill>
                  <a:schemeClr val="accent1">
                    <a:lumMod val="75000"/>
                  </a:schemeClr>
                </a:solidFill>
                <a:latin typeface="Abadi" panose="020B0604020104020204" pitchFamily="34" charset="0"/>
                <a:cs typeface="Aharoni" panose="02010803020104030203" pitchFamily="2" charset="-79"/>
              </a:rPr>
              <a:t>.</a:t>
            </a:r>
            <a:r>
              <a:rPr lang="en-US" b="1" dirty="0">
                <a:solidFill>
                  <a:schemeClr val="accent1">
                    <a:lumMod val="75000"/>
                  </a:schemeClr>
                </a:solidFill>
                <a:latin typeface="Abadi" panose="020B0604020104020204" pitchFamily="34" charset="0"/>
                <a:cs typeface="Aharoni" panose="02010803020104030203" pitchFamily="2" charset="-79"/>
              </a:rPr>
              <a:t> The inhabitants of </a:t>
            </a:r>
            <a:r>
              <a:rPr lang="en-US" b="1" dirty="0" err="1">
                <a:solidFill>
                  <a:schemeClr val="accent1">
                    <a:lumMod val="75000"/>
                  </a:schemeClr>
                </a:solidFill>
                <a:latin typeface="Abadi" panose="020B0604020104020204" pitchFamily="34" charset="0"/>
                <a:cs typeface="Aharoni" panose="02010803020104030203" pitchFamily="2" charset="-79"/>
              </a:rPr>
              <a:t>Oltenia</a:t>
            </a:r>
            <a:r>
              <a:rPr lang="en-US" b="1" dirty="0">
                <a:solidFill>
                  <a:schemeClr val="accent1">
                    <a:lumMod val="75000"/>
                  </a:schemeClr>
                </a:solidFill>
                <a:latin typeface="Abadi" panose="020B0604020104020204" pitchFamily="34" charset="0"/>
                <a:cs typeface="Aharoni" panose="02010803020104030203" pitchFamily="2" charset="-79"/>
              </a:rPr>
              <a:t>, like all Romanians, think in a Latin way and are, together with the Greeks, one of the oldest Christian peoples in southeastern Europe. The people from </a:t>
            </a:r>
            <a:r>
              <a:rPr lang="en-US" b="1" dirty="0" err="1">
                <a:solidFill>
                  <a:schemeClr val="accent1">
                    <a:lumMod val="75000"/>
                  </a:schemeClr>
                </a:solidFill>
                <a:latin typeface="Abadi" panose="020B0604020104020204" pitchFamily="34" charset="0"/>
                <a:cs typeface="Aharoni" panose="02010803020104030203" pitchFamily="2" charset="-79"/>
              </a:rPr>
              <a:t>Oltenia</a:t>
            </a:r>
            <a:r>
              <a:rPr lang="en-US" b="1" dirty="0">
                <a:solidFill>
                  <a:schemeClr val="accent1">
                    <a:lumMod val="75000"/>
                  </a:schemeClr>
                </a:solidFill>
                <a:latin typeface="Abadi" panose="020B0604020104020204" pitchFamily="34" charset="0"/>
                <a:cs typeface="Aharoni" panose="02010803020104030203" pitchFamily="2" charset="-79"/>
              </a:rPr>
              <a:t> are proud, loving, sociable, they love their place and do not hesitate to show it to those who want to see it.</a:t>
            </a:r>
          </a:p>
        </p:txBody>
      </p:sp>
      <p:pic>
        <p:nvPicPr>
          <p:cNvPr id="4" name="Imagine 4">
            <a:extLst>
              <a:ext uri="{FF2B5EF4-FFF2-40B4-BE49-F238E27FC236}">
                <a16:creationId xmlns:a16="http://schemas.microsoft.com/office/drawing/2014/main" xmlns="" id="{528AEC9A-1334-654A-8DB9-0176526B80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0985" y="3429000"/>
            <a:ext cx="3844324" cy="2742286"/>
          </a:xfrm>
          <a:prstGeom prst="rect">
            <a:avLst/>
          </a:prstGeom>
        </p:spPr>
      </p:pic>
    </p:spTree>
    <p:extLst>
      <p:ext uri="{BB962C8B-B14F-4D97-AF65-F5344CB8AC3E}">
        <p14:creationId xmlns:p14="http://schemas.microsoft.com/office/powerpoint/2010/main" xmlns="" val="189012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80AF45"/>
          </a:solidFill>
          <a:ln w="38100" cap="rnd">
            <a:solidFill>
              <a:srgbClr val="80AF4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xmlns="" id="{0127C424-51DB-5743-99CC-871EBE0AE9E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32096" y="281214"/>
            <a:ext cx="4197047" cy="6295571"/>
          </a:xfrm>
        </p:spPr>
      </p:pic>
      <p:sp>
        <p:nvSpPr>
          <p:cNvPr id="8" name="TextBox 7">
            <a:extLst>
              <a:ext uri="{FF2B5EF4-FFF2-40B4-BE49-F238E27FC236}">
                <a16:creationId xmlns:a16="http://schemas.microsoft.com/office/drawing/2014/main" xmlns="" id="{D242D512-D1C2-3042-B4FD-D99706B52761}"/>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2" name="TextBox 1">
            <a:extLst>
              <a:ext uri="{FF2B5EF4-FFF2-40B4-BE49-F238E27FC236}">
                <a16:creationId xmlns:a16="http://schemas.microsoft.com/office/drawing/2014/main" xmlns="" id="{208DB9FA-44ED-7E4F-B062-B33398DECDB3}"/>
              </a:ext>
            </a:extLst>
          </p:cNvPr>
          <p:cNvSpPr txBox="1"/>
          <p:nvPr/>
        </p:nvSpPr>
        <p:spPr>
          <a:xfrm>
            <a:off x="514079" y="1216329"/>
            <a:ext cx="5485159" cy="584775"/>
          </a:xfrm>
          <a:prstGeom prst="rect">
            <a:avLst/>
          </a:prstGeom>
          <a:noFill/>
        </p:spPr>
        <p:txBody>
          <a:bodyPr wrap="square" rtlCol="0">
            <a:spAutoFit/>
          </a:bodyPr>
          <a:lstStyle/>
          <a:p>
            <a:pPr algn="l"/>
            <a:r>
              <a:rPr lang="ro-RO" sz="3200" b="1" dirty="0" err="1">
                <a:solidFill>
                  <a:schemeClr val="accent1">
                    <a:lumMod val="75000"/>
                  </a:schemeClr>
                </a:solidFill>
                <a:latin typeface="Aharoni" panose="02010803020104030203" pitchFamily="2" charset="-79"/>
                <a:cs typeface="Aharoni" panose="02010803020104030203" pitchFamily="2" charset="-79"/>
              </a:rPr>
              <a:t>Pork</a:t>
            </a:r>
            <a:r>
              <a:rPr lang="ro-RO" sz="3200" b="1" dirty="0">
                <a:solidFill>
                  <a:schemeClr val="accent1">
                    <a:lumMod val="75000"/>
                  </a:schemeClr>
                </a:solidFill>
                <a:latin typeface="Aharoni" panose="02010803020104030203" pitchFamily="2" charset="-79"/>
                <a:cs typeface="Aharoni" panose="02010803020104030203" pitchFamily="2" charset="-79"/>
              </a:rPr>
              <a:t> with </a:t>
            </a:r>
            <a:r>
              <a:rPr lang="ro-RO" sz="3200" b="1" dirty="0" err="1">
                <a:solidFill>
                  <a:schemeClr val="accent1">
                    <a:lumMod val="75000"/>
                  </a:schemeClr>
                </a:solidFill>
                <a:latin typeface="Aharoni" panose="02010803020104030203" pitchFamily="2" charset="-79"/>
                <a:cs typeface="Aharoni" panose="02010803020104030203" pitchFamily="2" charset="-79"/>
              </a:rPr>
              <a:t>leeks</a:t>
            </a:r>
            <a:r>
              <a:rPr lang="ro-RO" sz="3200" b="1" dirty="0">
                <a:solidFill>
                  <a:schemeClr val="accent1">
                    <a:lumMod val="75000"/>
                  </a:schemeClr>
                </a:solidFill>
                <a:latin typeface="Aharoni" panose="02010803020104030203" pitchFamily="2" charset="-79"/>
                <a:cs typeface="Aharoni" panose="02010803020104030203" pitchFamily="2" charset="-79"/>
              </a:rPr>
              <a:t> and</a:t>
            </a:r>
            <a:r>
              <a:rPr lang="ro-RO" sz="3200" b="1" u="sng" dirty="0">
                <a:solidFill>
                  <a:schemeClr val="accent1">
                    <a:lumMod val="75000"/>
                  </a:schemeClr>
                </a:solidFill>
                <a:latin typeface="Aharoni" panose="02010803020104030203" pitchFamily="2" charset="-79"/>
                <a:cs typeface="Aharoni" panose="02010803020104030203" pitchFamily="2" charset="-79"/>
              </a:rPr>
              <a:t> </a:t>
            </a:r>
            <a:r>
              <a:rPr lang="ro-RO" sz="3200" b="1" dirty="0" err="1">
                <a:solidFill>
                  <a:schemeClr val="accent1">
                    <a:lumMod val="75000"/>
                  </a:schemeClr>
                </a:solidFill>
                <a:latin typeface="Aharoni" panose="02010803020104030203" pitchFamily="2" charset="-79"/>
                <a:cs typeface="Aharoni" panose="02010803020104030203" pitchFamily="2" charset="-79"/>
              </a:rPr>
              <a:t>olives</a:t>
            </a:r>
            <a:endParaRPr lang="en-US" sz="3200"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xmlns="" id="{15796D12-9D4F-994F-8B2C-C1035EE44CD4}"/>
              </a:ext>
            </a:extLst>
          </p:cNvPr>
          <p:cNvSpPr txBox="1"/>
          <p:nvPr/>
        </p:nvSpPr>
        <p:spPr>
          <a:xfrm>
            <a:off x="277601" y="3247307"/>
            <a:ext cx="5958114" cy="3139321"/>
          </a:xfrm>
          <a:prstGeom prst="rect">
            <a:avLst/>
          </a:prstGeom>
          <a:noFill/>
        </p:spPr>
        <p:txBody>
          <a:bodyPr wrap="square" rtlCol="0">
            <a:spAutoFit/>
          </a:bodyPr>
          <a:lstStyle/>
          <a:p>
            <a:pPr algn="l"/>
            <a:r>
              <a:rPr lang="en-US" dirty="0">
                <a:solidFill>
                  <a:schemeClr val="accent1">
                    <a:lumMod val="75000"/>
                  </a:schemeClr>
                </a:solidFill>
                <a:effectLst/>
                <a:latin typeface="Aharoni" panose="02010803020104030203" pitchFamily="2" charset="-79"/>
                <a:cs typeface="Aharoni" panose="02010803020104030203" pitchFamily="2" charset="-79"/>
              </a:rPr>
              <a:t>Pork with leeks and olives</a:t>
            </a:r>
            <a:endParaRPr lang="ro-RO" dirty="0">
              <a:solidFill>
                <a:schemeClr val="accent1">
                  <a:lumMod val="75000"/>
                </a:schemeClr>
              </a:solidFill>
              <a:latin typeface="Aharoni" panose="02010803020104030203" pitchFamily="2" charset="-79"/>
              <a:cs typeface="Aharoni" panose="02010803020104030203" pitchFamily="2" charset="-79"/>
            </a:endParaRPr>
          </a:p>
          <a:p>
            <a:pPr algn="l"/>
            <a:r>
              <a:rPr lang="en-US" dirty="0">
                <a:solidFill>
                  <a:schemeClr val="accent1">
                    <a:lumMod val="75000"/>
                  </a:schemeClr>
                </a:solidFill>
                <a:effectLst/>
                <a:latin typeface="Aharoni" panose="02010803020104030203" pitchFamily="2" charset="-79"/>
                <a:cs typeface="Aharoni" panose="02010803020104030203" pitchFamily="2" charset="-79"/>
              </a:rPr>
              <a:t> Preparation: Wash the pork tongue well, put it in boiling water, and when it is boiled, cut it into pieces and remove the skin. Stir in the onion separately, and when it turns golden, add the diced leeks, olives and pork tongue. Then pour approx. 150 ml of dry or semi-dry white wine, then put the water in which the tongue was boiled. At the end, when it already has a consistency, add the tomato sauce. Let it boil for about 15 minutes, then put it in the oven for 30 minutes at 180 degrees.</a:t>
            </a:r>
            <a:endParaRPr lang="en-US" dirty="0">
              <a:solidFill>
                <a:schemeClr val="accent1">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89611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45DEEED-BE3A-4307-800A-45F555B51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F5C73706-35AD-4797-B796-D806B8FE5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80AF45"/>
          </a:solidFill>
          <a:ln w="6857" cap="flat">
            <a:noFill/>
            <a:prstDash val="solid"/>
            <a:miter/>
          </a:ln>
        </p:spPr>
        <p:txBody>
          <a:bodyPr wrap="square" rtlCol="0" anchor="ctr">
            <a:noAutofit/>
          </a:bodyPr>
          <a:lstStyle/>
          <a:p>
            <a:endParaRPr lang="en-US"/>
          </a:p>
        </p:txBody>
      </p:sp>
      <p:sp>
        <p:nvSpPr>
          <p:cNvPr id="2" name="Title"/>
          <p:cNvSpPr>
            <a:spLocks noGrp="1"/>
          </p:cNvSpPr>
          <p:nvPr>
            <p:ph type="ctrTitle"/>
          </p:nvPr>
        </p:nvSpPr>
        <p:spPr>
          <a:xfrm>
            <a:off x="477155" y="-879348"/>
            <a:ext cx="3182112" cy="5568696"/>
          </a:xfrm>
        </p:spPr>
        <p:txBody>
          <a:bodyPr>
            <a:normAutofit/>
          </a:bodyPr>
          <a:lstStyle/>
          <a:p>
            <a:r>
              <a:rPr lang="en-US" sz="5100" dirty="0" err="1">
                <a:solidFill>
                  <a:srgbClr val="FFFFFF"/>
                </a:solidFill>
              </a:rPr>
              <a:t>Sarm</a:t>
            </a:r>
            <a:r>
              <a:rPr lang="ro-RO" sz="5100" dirty="0">
                <a:solidFill>
                  <a:srgbClr val="FFFFFF"/>
                </a:solidFill>
              </a:rPr>
              <a:t>ale in </a:t>
            </a:r>
            <a:r>
              <a:rPr lang="ro-RO" sz="5100" dirty="0" err="1">
                <a:solidFill>
                  <a:srgbClr val="FFFFFF"/>
                </a:solidFill>
              </a:rPr>
              <a:t>pumpink</a:t>
            </a:r>
            <a:r>
              <a:rPr lang="ro-RO" sz="5100" dirty="0">
                <a:solidFill>
                  <a:srgbClr val="FFFFFF"/>
                </a:solidFill>
              </a:rPr>
              <a:t> </a:t>
            </a:r>
            <a:endParaRPr lang="en-US" sz="5100" dirty="0">
              <a:solidFill>
                <a:srgbClr val="FFFFFF"/>
              </a:solidFill>
            </a:endParaRPr>
          </a:p>
        </p:txBody>
      </p:sp>
      <p:sp>
        <p:nvSpPr>
          <p:cNvPr id="3" name="Content Placeholder"/>
          <p:cNvSpPr>
            <a:spLocks noGrp="1"/>
          </p:cNvSpPr>
          <p:nvPr>
            <p:ph idx="1"/>
          </p:nvPr>
        </p:nvSpPr>
        <p:spPr>
          <a:xfrm>
            <a:off x="5494350" y="644652"/>
            <a:ext cx="5856401" cy="5568696"/>
          </a:xfrm>
        </p:spPr>
        <p:txBody>
          <a:bodyPr anchor="ctr">
            <a:normAutofit fontScale="92500" lnSpcReduction="20000"/>
          </a:bodyPr>
          <a:lstStyle/>
          <a:p>
            <a:r>
              <a:rPr lang="en-US" dirty="0" err="1">
                <a:solidFill>
                  <a:schemeClr val="accent1">
                    <a:lumMod val="75000"/>
                  </a:schemeClr>
                </a:solidFill>
                <a:latin typeface="Aharoni" panose="02010803020104030203" pitchFamily="2" charset="-79"/>
                <a:cs typeface="Aharoni" panose="02010803020104030203" pitchFamily="2" charset="-79"/>
              </a:rPr>
              <a:t>Sarmale</a:t>
            </a:r>
            <a:r>
              <a:rPr lang="en-US" dirty="0">
                <a:solidFill>
                  <a:schemeClr val="accent1">
                    <a:lumMod val="75000"/>
                  </a:schemeClr>
                </a:solidFill>
                <a:latin typeface="Aharoni" panose="02010803020104030203" pitchFamily="2" charset="-79"/>
                <a:cs typeface="Aharoni" panose="02010803020104030203" pitchFamily="2" charset="-79"/>
              </a:rPr>
              <a:t> in pumpkin</a:t>
            </a:r>
            <a:endParaRPr lang="ro-RO" dirty="0">
              <a:solidFill>
                <a:schemeClr val="accent1">
                  <a:lumMod val="75000"/>
                </a:schemeClr>
              </a:solidFill>
              <a:latin typeface="Aharoni" panose="02010803020104030203" pitchFamily="2" charset="-79"/>
              <a:cs typeface="Aharoni" panose="02010803020104030203" pitchFamily="2" charset="-79"/>
            </a:endParaRPr>
          </a:p>
          <a:p>
            <a:r>
              <a:rPr lang="en-US" dirty="0">
                <a:solidFill>
                  <a:schemeClr val="accent1">
                    <a:lumMod val="75000"/>
                  </a:schemeClr>
                </a:solidFill>
                <a:latin typeface="Aharoni" panose="02010803020104030203" pitchFamily="2" charset="-79"/>
                <a:cs typeface="Aharoni" panose="02010803020104030203" pitchFamily="2" charset="-79"/>
              </a:rPr>
              <a:t>Preparation: Peel a squash, grate it and season it with salt. Fry the onion, and when it becomes glassy, golden, add the rice and tomato sauce. After the composition has cooled, mix with the minced pork and sauté in cabbage leaves. Boil approx. After 60 minutes, put a bed of bay leaves in the pumpkin, add the </a:t>
            </a:r>
            <a:r>
              <a:rPr lang="en-US" dirty="0" err="1">
                <a:solidFill>
                  <a:schemeClr val="accent1">
                    <a:lumMod val="75000"/>
                  </a:schemeClr>
                </a:solidFill>
                <a:latin typeface="Aharoni" panose="02010803020104030203" pitchFamily="2" charset="-79"/>
                <a:cs typeface="Aharoni" panose="02010803020104030203" pitchFamily="2" charset="-79"/>
              </a:rPr>
              <a:t>sarmales</a:t>
            </a:r>
            <a:r>
              <a:rPr lang="en-US" dirty="0">
                <a:solidFill>
                  <a:schemeClr val="accent1">
                    <a:lumMod val="75000"/>
                  </a:schemeClr>
                </a:solidFill>
                <a:latin typeface="Aharoni" panose="02010803020104030203" pitchFamily="2" charset="-79"/>
                <a:cs typeface="Aharoni" panose="02010803020104030203" pitchFamily="2" charset="-79"/>
              </a:rPr>
              <a:t> and the smoked ribs on top. Place in the oven for about 3 hours on medium heat (150 degrees medium).</a:t>
            </a:r>
          </a:p>
        </p:txBody>
      </p:sp>
      <p:pic>
        <p:nvPicPr>
          <p:cNvPr id="4" name="Picture 4">
            <a:extLst>
              <a:ext uri="{FF2B5EF4-FFF2-40B4-BE49-F238E27FC236}">
                <a16:creationId xmlns:a16="http://schemas.microsoft.com/office/drawing/2014/main" xmlns="" id="{DC1D9244-BFC7-E249-9BE5-6941DFCFA87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7155" y="3366662"/>
            <a:ext cx="3973735" cy="2645372"/>
          </a:xfrm>
          <a:prstGeom prst="rect">
            <a:avLst/>
          </a:prstGeom>
        </p:spPr>
      </p:pic>
    </p:spTree>
    <p:extLst>
      <p:ext uri="{BB962C8B-B14F-4D97-AF65-F5344CB8AC3E}">
        <p14:creationId xmlns:p14="http://schemas.microsoft.com/office/powerpoint/2010/main" xmlns="" val="54488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45DEEED-BE3A-4307-800A-45F555B51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F5C73706-35AD-4797-B796-D806B8FE5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80AF45"/>
          </a:solidFill>
          <a:ln w="6857" cap="flat">
            <a:noFill/>
            <a:prstDash val="solid"/>
            <a:miter/>
          </a:ln>
        </p:spPr>
        <p:txBody>
          <a:bodyPr wrap="square" rtlCol="0" anchor="ctr">
            <a:noAutofit/>
          </a:bodyPr>
          <a:lstStyle/>
          <a:p>
            <a:endParaRPr lang="en-US"/>
          </a:p>
        </p:txBody>
      </p:sp>
      <p:sp>
        <p:nvSpPr>
          <p:cNvPr id="3" name="Content Placeholder"/>
          <p:cNvSpPr>
            <a:spLocks noGrp="1"/>
          </p:cNvSpPr>
          <p:nvPr>
            <p:ph idx="1"/>
          </p:nvPr>
        </p:nvSpPr>
        <p:spPr>
          <a:xfrm>
            <a:off x="5494350" y="644652"/>
            <a:ext cx="6219888" cy="5568696"/>
          </a:xfrm>
        </p:spPr>
        <p:txBody>
          <a:bodyPr anchor="ctr">
            <a:normAutofit lnSpcReduction="10000"/>
          </a:bodyPr>
          <a:lstStyle/>
          <a:p>
            <a:r>
              <a:rPr lang="en-US" dirty="0" err="1">
                <a:solidFill>
                  <a:schemeClr val="accent1">
                    <a:lumMod val="75000"/>
                  </a:schemeClr>
                </a:solidFill>
                <a:latin typeface="Aharoni" panose="02010803020104030203" pitchFamily="2" charset="-79"/>
                <a:cs typeface="Aharoni" panose="02010803020104030203" pitchFamily="2" charset="-79"/>
              </a:rPr>
              <a:t>Oltenia</a:t>
            </a:r>
            <a:r>
              <a:rPr lang="en-US" dirty="0">
                <a:solidFill>
                  <a:schemeClr val="accent1">
                    <a:lumMod val="75000"/>
                  </a:schemeClr>
                </a:solidFill>
                <a:latin typeface="Aharoni" panose="02010803020104030203" pitchFamily="2" charset="-79"/>
                <a:cs typeface="Aharoni" panose="02010803020104030203" pitchFamily="2" charset="-79"/>
              </a:rPr>
              <a:t> cuisine</a:t>
            </a:r>
            <a:r>
              <a:rPr lang="ro-RO" dirty="0">
                <a:solidFill>
                  <a:schemeClr val="accent1">
                    <a:lumMod val="75000"/>
                  </a:schemeClr>
                </a:solidFill>
                <a:latin typeface="Aharoni" panose="02010803020104030203" pitchFamily="2" charset="-79"/>
                <a:cs typeface="Aharoni" panose="02010803020104030203" pitchFamily="2" charset="-79"/>
              </a:rPr>
              <a:t> </a:t>
            </a:r>
            <a:r>
              <a:rPr lang="en-US" dirty="0">
                <a:solidFill>
                  <a:schemeClr val="accent1">
                    <a:lumMod val="75000"/>
                  </a:schemeClr>
                </a:solidFill>
                <a:latin typeface="Aharoni" panose="02010803020104030203" pitchFamily="2" charset="-79"/>
                <a:cs typeface="Aharoni" panose="02010803020104030203" pitchFamily="2" charset="-79"/>
              </a:rPr>
              <a:t>keep the habit of preparing food in earthenware pots for "test", a technology that gives a special taste to food, they carry the scent of our peasant </a:t>
            </a:r>
            <a:r>
              <a:rPr lang="en-US" dirty="0" err="1">
                <a:solidFill>
                  <a:schemeClr val="accent1">
                    <a:lumMod val="75000"/>
                  </a:schemeClr>
                </a:solidFill>
                <a:latin typeface="Aharoni" panose="02010803020104030203" pitchFamily="2" charset="-79"/>
                <a:cs typeface="Aharoni" panose="02010803020104030203" pitchFamily="2" charset="-79"/>
              </a:rPr>
              <a:t>cuisine.Oltenians</a:t>
            </a:r>
            <a:r>
              <a:rPr lang="en-US" dirty="0">
                <a:solidFill>
                  <a:schemeClr val="accent1">
                    <a:lumMod val="75000"/>
                  </a:schemeClr>
                </a:solidFill>
                <a:latin typeface="Aharoni" panose="02010803020104030203" pitchFamily="2" charset="-79"/>
                <a:cs typeface="Aharoni" panose="02010803020104030203" pitchFamily="2" charset="-79"/>
              </a:rPr>
              <a:t> are accustomed to spice up the dishes, the star ingredient being hot pepper or horseradish. There are also greens from </a:t>
            </a:r>
            <a:r>
              <a:rPr lang="en-US" dirty="0" err="1">
                <a:solidFill>
                  <a:schemeClr val="accent1">
                    <a:lumMod val="75000"/>
                  </a:schemeClr>
                </a:solidFill>
                <a:latin typeface="Aharoni" panose="02010803020104030203" pitchFamily="2" charset="-79"/>
                <a:cs typeface="Aharoni" panose="02010803020104030203" pitchFamily="2" charset="-79"/>
              </a:rPr>
              <a:t>Oltenian</a:t>
            </a:r>
            <a:r>
              <a:rPr lang="en-US" dirty="0">
                <a:solidFill>
                  <a:schemeClr val="accent1">
                    <a:lumMod val="75000"/>
                  </a:schemeClr>
                </a:solidFill>
                <a:latin typeface="Aharoni" panose="02010803020104030203" pitchFamily="2" charset="-79"/>
                <a:cs typeface="Aharoni" panose="02010803020104030203" pitchFamily="2" charset="-79"/>
              </a:rPr>
              <a:t> dishes, such as leeks, stevia, nettles, green onions, parsley or dill.</a:t>
            </a:r>
          </a:p>
        </p:txBody>
      </p:sp>
      <p:sp>
        <p:nvSpPr>
          <p:cNvPr id="5" name="Title 4">
            <a:extLst>
              <a:ext uri="{FF2B5EF4-FFF2-40B4-BE49-F238E27FC236}">
                <a16:creationId xmlns:a16="http://schemas.microsoft.com/office/drawing/2014/main" xmlns="" id="{1774CE7F-DC91-014D-9539-DCED44110C7B}"/>
              </a:ext>
            </a:extLst>
          </p:cNvPr>
          <p:cNvSpPr>
            <a:spLocks noGrp="1"/>
          </p:cNvSpPr>
          <p:nvPr>
            <p:ph type="title"/>
          </p:nvPr>
        </p:nvSpPr>
        <p:spPr>
          <a:xfrm>
            <a:off x="425828" y="1285485"/>
            <a:ext cx="10515600" cy="1325563"/>
          </a:xfrm>
        </p:spPr>
        <p:txBody>
          <a:bodyPr>
            <a:normAutofit fontScale="90000"/>
          </a:bodyPr>
          <a:lstStyle/>
          <a:p>
            <a:r>
              <a:rPr lang="ro-RO" dirty="0">
                <a:solidFill>
                  <a:schemeClr val="bg1"/>
                </a:solidFill>
              </a:rPr>
              <a:t>OLTENIA</a:t>
            </a:r>
            <a:br>
              <a:rPr lang="ro-RO" dirty="0">
                <a:solidFill>
                  <a:schemeClr val="bg1"/>
                </a:solidFill>
              </a:rPr>
            </a:br>
            <a:r>
              <a:rPr lang="ro-RO" dirty="0" err="1">
                <a:solidFill>
                  <a:schemeClr val="bg1"/>
                </a:solidFill>
              </a:rPr>
              <a:t>cuisine</a:t>
            </a:r>
            <a:endParaRPr lang="en-US" dirty="0">
              <a:solidFill>
                <a:schemeClr val="bg1"/>
              </a:solidFill>
            </a:endParaRPr>
          </a:p>
        </p:txBody>
      </p:sp>
      <p:pic>
        <p:nvPicPr>
          <p:cNvPr id="2" name="Imagine 3">
            <a:extLst>
              <a:ext uri="{FF2B5EF4-FFF2-40B4-BE49-F238E27FC236}">
                <a16:creationId xmlns:a16="http://schemas.microsoft.com/office/drawing/2014/main" xmlns="" id="{1E453930-0E9E-E542-A19E-FFBB460F52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5614" y="2701798"/>
            <a:ext cx="2720455" cy="3592173"/>
          </a:xfrm>
          <a:prstGeom prst="rect">
            <a:avLst/>
          </a:prstGeom>
        </p:spPr>
      </p:pic>
    </p:spTree>
    <p:extLst>
      <p:ext uri="{BB962C8B-B14F-4D97-AF65-F5344CB8AC3E}">
        <p14:creationId xmlns:p14="http://schemas.microsoft.com/office/powerpoint/2010/main" xmlns="" val="379880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65D78-BC82-7849-9B9E-4650AFC4B7C9}"/>
              </a:ext>
            </a:extLst>
          </p:cNvPr>
          <p:cNvSpPr>
            <a:spLocks noGrp="1"/>
          </p:cNvSpPr>
          <p:nvPr>
            <p:ph type="title"/>
          </p:nvPr>
        </p:nvSpPr>
        <p:spPr>
          <a:xfrm>
            <a:off x="838200" y="365126"/>
            <a:ext cx="10515600" cy="1116188"/>
          </a:xfrm>
        </p:spPr>
        <p:txBody>
          <a:bodyPr/>
          <a:lstStyle/>
          <a:p>
            <a:r>
              <a:rPr lang="en-US" dirty="0">
                <a:solidFill>
                  <a:schemeClr val="accent1">
                    <a:lumMod val="75000"/>
                  </a:schemeClr>
                </a:solidFill>
                <a:effectLst/>
                <a:latin typeface="Aharoni" panose="02010803020104030203" pitchFamily="2" charset="-79"/>
                <a:cs typeface="Aharoni" panose="02010803020104030203" pitchFamily="2" charset="-79"/>
              </a:rPr>
              <a:t>Zucchini pudding</a:t>
            </a:r>
            <a:endParaRPr lang="en-US"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2CAF1EAF-8137-DC49-9475-5C84EE2E708B}"/>
              </a:ext>
            </a:extLst>
          </p:cNvPr>
          <p:cNvSpPr>
            <a:spLocks noGrp="1"/>
          </p:cNvSpPr>
          <p:nvPr>
            <p:ph idx="1"/>
          </p:nvPr>
        </p:nvSpPr>
        <p:spPr>
          <a:xfrm>
            <a:off x="838200" y="1929384"/>
            <a:ext cx="7713133" cy="3646521"/>
          </a:xfrm>
        </p:spPr>
        <p:txBody>
          <a:bodyPr>
            <a:normAutofit lnSpcReduction="10000"/>
          </a:bodyPr>
          <a:lstStyle/>
          <a:p>
            <a:r>
              <a:rPr lang="ro-RO" dirty="0">
                <a:solidFill>
                  <a:schemeClr val="accent1">
                    <a:lumMod val="75000"/>
                  </a:schemeClr>
                </a:solidFill>
                <a:latin typeface="Aharoni" panose="02010803020104030203" pitchFamily="2" charset="-79"/>
                <a:cs typeface="Aharoni" panose="02010803020104030203" pitchFamily="2" charset="-79"/>
              </a:rPr>
              <a:t>The</a:t>
            </a:r>
            <a:r>
              <a:rPr lang="en-US" dirty="0">
                <a:solidFill>
                  <a:schemeClr val="accent1">
                    <a:lumMod val="75000"/>
                  </a:schemeClr>
                </a:solidFill>
                <a:latin typeface="Aharoni" panose="02010803020104030203" pitchFamily="2" charset="-79"/>
                <a:cs typeface="Aharoni" panose="02010803020104030203" pitchFamily="2" charset="-79"/>
              </a:rPr>
              <a:t> zucchini are cleaned, cut and boiled in salted water, after they have boiled, they are left to drain well, then they are passed, adding salt, butter, sour cream and finely chopped greens, after the composition is well mixed, put the beaten egg whites and chew, grease a tray with oil and cover with breadcrumbs, pour the composition and put in the oven.</a:t>
            </a:r>
          </a:p>
        </p:txBody>
      </p:sp>
      <p:pic>
        <p:nvPicPr>
          <p:cNvPr id="4" name="Picture 4">
            <a:extLst>
              <a:ext uri="{FF2B5EF4-FFF2-40B4-BE49-F238E27FC236}">
                <a16:creationId xmlns:a16="http://schemas.microsoft.com/office/drawing/2014/main" xmlns="" id="{84CB2E4B-9594-0742-BD8A-95DE9D2322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03022" y="5190445"/>
            <a:ext cx="2899235" cy="1667060"/>
          </a:xfrm>
          <a:prstGeom prst="rect">
            <a:avLst/>
          </a:prstGeom>
        </p:spPr>
      </p:pic>
      <p:pic>
        <p:nvPicPr>
          <p:cNvPr id="5" name="Imagine 5">
            <a:extLst>
              <a:ext uri="{FF2B5EF4-FFF2-40B4-BE49-F238E27FC236}">
                <a16:creationId xmlns:a16="http://schemas.microsoft.com/office/drawing/2014/main" xmlns="" id="{20D9CEEC-27E8-E14C-ABB9-E2246D8BD8B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58074" y="3475847"/>
            <a:ext cx="2823234" cy="2108016"/>
          </a:xfrm>
          <a:prstGeom prst="rect">
            <a:avLst/>
          </a:prstGeom>
        </p:spPr>
      </p:pic>
    </p:spTree>
    <p:extLst>
      <p:ext uri="{BB962C8B-B14F-4D97-AF65-F5344CB8AC3E}">
        <p14:creationId xmlns:p14="http://schemas.microsoft.com/office/powerpoint/2010/main" xmlns="" val="428970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322C1-F86D-5342-A3C3-8993E75FAD7A}"/>
              </a:ext>
            </a:extLst>
          </p:cNvPr>
          <p:cNvSpPr>
            <a:spLocks noGrp="1"/>
          </p:cNvSpPr>
          <p:nvPr>
            <p:ph type="title"/>
          </p:nvPr>
        </p:nvSpPr>
        <p:spPr>
          <a:xfrm>
            <a:off x="2182824" y="423943"/>
            <a:ext cx="10515600" cy="1325563"/>
          </a:xfrm>
        </p:spPr>
        <p:txBody>
          <a:bodyPr/>
          <a:lstStyle/>
          <a:p>
            <a:r>
              <a:rPr lang="ro-RO">
                <a:solidFill>
                  <a:schemeClr val="accent1">
                    <a:lumMod val="75000"/>
                  </a:schemeClr>
                </a:solidFill>
                <a:latin typeface="Aharoni" panose="02010803020104030203" pitchFamily="2" charset="-79"/>
                <a:cs typeface="Aharoni" panose="02010803020104030203" pitchFamily="2" charset="-79"/>
              </a:rPr>
              <a:t>CONCLUSION</a:t>
            </a:r>
            <a:endParaRPr lang="en-US" dirty="0">
              <a:solidFill>
                <a:schemeClr val="accent1">
                  <a:lumMod val="75000"/>
                </a:schemeClr>
              </a:solidFill>
              <a:latin typeface="Aharoni" panose="02010803020104030203" pitchFamily="2" charset="-79"/>
              <a:cs typeface="Aharoni" panose="02010803020104030203" pitchFamily="2" charset="-79"/>
            </a:endParaRPr>
          </a:p>
        </p:txBody>
      </p:sp>
      <p:pic>
        <p:nvPicPr>
          <p:cNvPr id="4" name="Imagine 4">
            <a:extLst>
              <a:ext uri="{FF2B5EF4-FFF2-40B4-BE49-F238E27FC236}">
                <a16:creationId xmlns:a16="http://schemas.microsoft.com/office/drawing/2014/main" xmlns="" id="{AB8D115E-2E91-364F-898A-4FC274259FD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61884" y="3860969"/>
            <a:ext cx="3913176" cy="2573088"/>
          </a:xfrm>
          <a:prstGeom prst="rect">
            <a:avLst/>
          </a:prstGeom>
        </p:spPr>
      </p:pic>
      <p:sp>
        <p:nvSpPr>
          <p:cNvPr id="3" name="Content Placeholder 2">
            <a:extLst>
              <a:ext uri="{FF2B5EF4-FFF2-40B4-BE49-F238E27FC236}">
                <a16:creationId xmlns:a16="http://schemas.microsoft.com/office/drawing/2014/main" xmlns="" id="{34EE7182-6D8A-FB44-A9BD-C41477C25AD2}"/>
              </a:ext>
            </a:extLst>
          </p:cNvPr>
          <p:cNvSpPr>
            <a:spLocks noGrp="1"/>
          </p:cNvSpPr>
          <p:nvPr>
            <p:ph idx="1"/>
          </p:nvPr>
        </p:nvSpPr>
        <p:spPr>
          <a:xfrm>
            <a:off x="308919" y="1749506"/>
            <a:ext cx="8054787" cy="4222926"/>
          </a:xfrm>
        </p:spPr>
        <p:txBody>
          <a:bodyPr>
            <a:normAutofit/>
          </a:bodyPr>
          <a:lstStyle/>
          <a:p>
            <a:pPr marL="0" indent="0">
              <a:buNone/>
            </a:pPr>
            <a:r>
              <a:rPr lang="en-US" sz="2400" dirty="0">
                <a:solidFill>
                  <a:schemeClr val="accent1">
                    <a:lumMod val="75000"/>
                  </a:schemeClr>
                </a:solidFill>
              </a:rPr>
              <a:t> </a:t>
            </a:r>
            <a:r>
              <a:rPr lang="en-US" sz="2400" dirty="0">
                <a:solidFill>
                  <a:schemeClr val="accent1">
                    <a:lumMod val="75000"/>
                  </a:schemeClr>
                </a:solidFill>
                <a:latin typeface="Aharoni" panose="02010803020104030203" pitchFamily="2" charset="-79"/>
                <a:cs typeface="Aharoni" panose="02010803020104030203" pitchFamily="2" charset="-79"/>
              </a:rPr>
              <a:t>In conclusion, </a:t>
            </a:r>
            <a:r>
              <a:rPr lang="en-US" sz="2400" dirty="0" err="1">
                <a:solidFill>
                  <a:schemeClr val="accent1">
                    <a:lumMod val="75000"/>
                  </a:schemeClr>
                </a:solidFill>
                <a:latin typeface="Aharoni" panose="02010803020104030203" pitchFamily="2" charset="-79"/>
                <a:cs typeface="Aharoni" panose="02010803020104030203" pitchFamily="2" charset="-79"/>
              </a:rPr>
              <a:t>oltenian</a:t>
            </a:r>
            <a:r>
              <a:rPr lang="en-US" sz="2400" dirty="0">
                <a:solidFill>
                  <a:schemeClr val="accent1">
                    <a:lumMod val="75000"/>
                  </a:schemeClr>
                </a:solidFill>
                <a:latin typeface="Aharoni" panose="02010803020104030203" pitchFamily="2" charset="-79"/>
                <a:cs typeface="Aharoni" panose="02010803020104030203" pitchFamily="2" charset="-79"/>
              </a:rPr>
              <a:t> cuisine is widely used for vegetables, fish, poultry and pork, dairy products and cheeses. From these ingredients are prepared dishes such as leek soup, stevia, </a:t>
            </a:r>
            <a:r>
              <a:rPr lang="en-US" sz="2400" dirty="0" err="1">
                <a:solidFill>
                  <a:schemeClr val="accent1">
                    <a:lumMod val="75000"/>
                  </a:schemeClr>
                </a:solidFill>
                <a:latin typeface="Aharoni" panose="02010803020104030203" pitchFamily="2" charset="-79"/>
                <a:cs typeface="Aharoni" panose="02010803020104030203" pitchFamily="2" charset="-79"/>
              </a:rPr>
              <a:t>Oltenian</a:t>
            </a:r>
            <a:r>
              <a:rPr lang="en-US" sz="2400" dirty="0">
                <a:solidFill>
                  <a:schemeClr val="accent1">
                    <a:lumMod val="75000"/>
                  </a:schemeClr>
                </a:solidFill>
                <a:latin typeface="Aharoni" panose="02010803020104030203" pitchFamily="2" charset="-79"/>
                <a:cs typeface="Aharoni" panose="02010803020104030203" pitchFamily="2" charset="-79"/>
              </a:rPr>
              <a:t> stew. </a:t>
            </a:r>
            <a:r>
              <a:rPr lang="en-US" sz="2400" dirty="0" err="1">
                <a:solidFill>
                  <a:schemeClr val="accent1">
                    <a:lumMod val="75000"/>
                  </a:schemeClr>
                </a:solidFill>
                <a:latin typeface="Aharoni" panose="02010803020104030203" pitchFamily="2" charset="-79"/>
                <a:cs typeface="Aharoni" panose="02010803020104030203" pitchFamily="2" charset="-79"/>
              </a:rPr>
              <a:t>Sarmalele</a:t>
            </a:r>
            <a:r>
              <a:rPr lang="en-US" sz="2400" dirty="0">
                <a:solidFill>
                  <a:schemeClr val="accent1">
                    <a:lumMod val="75000"/>
                  </a:schemeClr>
                </a:solidFill>
                <a:latin typeface="Aharoni" panose="02010803020104030203" pitchFamily="2" charset="-79"/>
                <a:cs typeface="Aharoni" panose="02010803020104030203" pitchFamily="2" charset="-79"/>
              </a:rPr>
              <a:t> are traditionally cooked in earthenware pots in a "test" (a kind of oven). The inns or the big restaurants also had important influences, such as the </a:t>
            </a:r>
            <a:r>
              <a:rPr lang="en-US" sz="2400" dirty="0" err="1">
                <a:solidFill>
                  <a:schemeClr val="accent1">
                    <a:lumMod val="75000"/>
                  </a:schemeClr>
                </a:solidFill>
                <a:latin typeface="Aharoni" panose="02010803020104030203" pitchFamily="2" charset="-79"/>
                <a:cs typeface="Aharoni" panose="02010803020104030203" pitchFamily="2" charset="-79"/>
              </a:rPr>
              <a:t>Manuc</a:t>
            </a:r>
            <a:r>
              <a:rPr lang="en-US" sz="2400" dirty="0">
                <a:solidFill>
                  <a:schemeClr val="accent1">
                    <a:lumMod val="75000"/>
                  </a:schemeClr>
                </a:solidFill>
                <a:latin typeface="Aharoni" panose="02010803020104030203" pitchFamily="2" charset="-79"/>
                <a:cs typeface="Aharoni" panose="02010803020104030203" pitchFamily="2" charset="-79"/>
              </a:rPr>
              <a:t> Inn, the </a:t>
            </a:r>
            <a:r>
              <a:rPr lang="en-US" sz="2400" dirty="0" err="1">
                <a:solidFill>
                  <a:schemeClr val="accent1">
                    <a:lumMod val="75000"/>
                  </a:schemeClr>
                </a:solidFill>
                <a:latin typeface="Aharoni" panose="02010803020104030203" pitchFamily="2" charset="-79"/>
                <a:cs typeface="Aharoni" panose="02010803020104030203" pitchFamily="2" charset="-79"/>
              </a:rPr>
              <a:t>Capsa</a:t>
            </a:r>
            <a:r>
              <a:rPr lang="en-US" sz="2400" dirty="0">
                <a:solidFill>
                  <a:schemeClr val="accent1">
                    <a:lumMod val="75000"/>
                  </a:schemeClr>
                </a:solidFill>
                <a:latin typeface="Aharoni" panose="02010803020104030203" pitchFamily="2" charset="-79"/>
                <a:cs typeface="Aharoni" panose="02010803020104030203" pitchFamily="2" charset="-79"/>
              </a:rPr>
              <a:t> restaurant. Representative desserts are: pies, fruit compotes, pasta puddings.</a:t>
            </a:r>
          </a:p>
        </p:txBody>
      </p:sp>
    </p:spTree>
    <p:extLst>
      <p:ext uri="{BB962C8B-B14F-4D97-AF65-F5344CB8AC3E}">
        <p14:creationId xmlns:p14="http://schemas.microsoft.com/office/powerpoint/2010/main" xmlns="" val="458301774"/>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2F211A"/>
      </a:dk2>
      <a:lt2>
        <a:srgbClr val="F2F0F3"/>
      </a:lt2>
      <a:accent1>
        <a:srgbClr val="80AF45"/>
      </a:accent1>
      <a:accent2>
        <a:srgbClr val="A3A637"/>
      </a:accent2>
      <a:accent3>
        <a:srgbClr val="C3954D"/>
      </a:accent3>
      <a:accent4>
        <a:srgbClr val="B1523B"/>
      </a:accent4>
      <a:accent5>
        <a:srgbClr val="C34D67"/>
      </a:accent5>
      <a:accent6>
        <a:srgbClr val="B13B86"/>
      </a:accent6>
      <a:hlink>
        <a:srgbClr val="C0434A"/>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Custom</PresentationFormat>
  <Paragraphs>19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SketchyVTI</vt:lpstr>
      <vt:lpstr>ERASMUS  ,,CIBO IN CIRCOLO:UN NUOVO PARADIGMA”</vt:lpstr>
      <vt:lpstr>Oltenia</vt:lpstr>
      <vt:lpstr>Slide 3</vt:lpstr>
      <vt:lpstr>Sarmale in pumpink </vt:lpstr>
      <vt:lpstr>OLTENIA cuisine</vt:lpstr>
      <vt:lpstr>Zucchini pudding</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,,CIBO IN CIRCOLO:UN NUOVO PARADIGMA”</dc:title>
  <dc:creator>Biancanaama11@outlook.com</dc:creator>
  <cp:lastModifiedBy>Andrei</cp:lastModifiedBy>
  <cp:revision>8</cp:revision>
  <dcterms:created xsi:type="dcterms:W3CDTF">2022-01-19T06:36:56Z</dcterms:created>
  <dcterms:modified xsi:type="dcterms:W3CDTF">2024-06-05T14:43:52Z</dcterms:modified>
</cp:coreProperties>
</file>